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mov" ContentType="video/unknown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3" r:id="rId8"/>
    <p:sldId id="264" r:id="rId9"/>
    <p:sldId id="268" r:id="rId10"/>
    <p:sldId id="270" r:id="rId11"/>
    <p:sldId id="269" r:id="rId12"/>
    <p:sldId id="271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12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11-02-23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11-02-23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figure_highlight_something_800_clr.png" TargetMode="External"/><Relationship Id="rId4" Type="http://schemas.openxmlformats.org/officeDocument/2006/relationships/image" Target="file://localhost/Users/robinhalbert/Desktop/Jacobsen%202011/Virti-Cue%20Production%20files/virti%20cue%20deanna.psd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5" Type="http://schemas.openxmlformats.org/officeDocument/2006/relationships/slide" Target="slide9.xml"/><Relationship Id="rId6" Type="http://schemas.openxmlformats.org/officeDocument/2006/relationships/image" Target="../media/image12.png"/><Relationship Id="rId1" Type="http://schemas.microsoft.com/office/2007/relationships/media" Target="file://localhost/Users/robinhalbert/Desktop/Virti-Cue%20Tutorial%2090.mov" TargetMode="External"/><Relationship Id="rId2" Type="http://schemas.openxmlformats.org/officeDocument/2006/relationships/video" Target="file://localhost/Users/robinhalbert/Desktop/Virti-Cue%20Tutorial%2090.mo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5" Type="http://schemas.openxmlformats.org/officeDocument/2006/relationships/slide" Target="slide9.xml"/><Relationship Id="rId6" Type="http://schemas.openxmlformats.org/officeDocument/2006/relationships/image" Target="../media/image12.png"/><Relationship Id="rId1" Type="http://schemas.microsoft.com/office/2007/relationships/media" Target="file://localhost/Volumes/ROBIN/VirtiCUe.mov" TargetMode="External"/><Relationship Id="rId2" Type="http://schemas.openxmlformats.org/officeDocument/2006/relationships/video" Target="file://localhost/Volumes/ROBIN/VirtiCUe.mo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file://localhost/Users/robinhalbert/Documents/Presenter%20graphics/question%20red%20stickman_question_mark_thinking_pc_400_clr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file://localhost/Users/robinhalbert/Desktop/Usability%20testing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file://localhost/Users/robinhalbert/Documents/Presenter%20graphics/finger%20up%20stick_figure_standing_great_idea_400_clr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file://localhost/Users/robinhalbert/Documents/Presenter%20graphics/undecided%20figure_confused_800_clr.p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3" Type="http://schemas.openxmlformats.org/officeDocument/2006/relationships/image" Target="file://localhost/Users/robinhalbert/Documents/Presenter%20graphics/blah%20stick_figure_blah_blah_blah_500_clr.gi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robinhalbert/Documents/Presenter%20graphics/colored_pencils_writing_pc_800_clr.png" TargetMode="External"/><Relationship Id="rId4" Type="http://schemas.openxmlformats.org/officeDocument/2006/relationships/image" Target="../media/image7.png"/><Relationship Id="rId5" Type="http://schemas.openxmlformats.org/officeDocument/2006/relationships/image" Target="file://localhost/Users/robinhalbert/Documents/Presenter%20graphics/light_bulb_color_array_800_cl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3" Type="http://schemas.openxmlformats.org/officeDocument/2006/relationships/image" Target="file://localhost/Users/robinhalbert/Documents/Presenter%20graphics/time%20juggling.gi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file://localhost/Users/robinhalbert/Documents/Presenter%20graphics/comparing%20big_jars_PA_500_clr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4" Type="http://schemas.openxmlformats.org/officeDocument/2006/relationships/slide" Target="slide12.xml"/><Relationship Id="rId5" Type="http://schemas.openxmlformats.org/officeDocument/2006/relationships/image" Target="../media/image10.png"/><Relationship Id="rId6" Type="http://schemas.openxmlformats.org/officeDocument/2006/relationships/image" Target="file://localhost/Users/robinhalbert/Documents/Presenter%20graphics/idea%20smart_stick_idea_pc_400_cl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7020" y="5052545"/>
            <a:ext cx="5637010" cy="882119"/>
          </a:xfrm>
        </p:spPr>
        <p:txBody>
          <a:bodyPr/>
          <a:lstStyle/>
          <a:p>
            <a:r>
              <a:rPr lang="en-US" dirty="0" err="1" smtClean="0"/>
              <a:t>Vanita</a:t>
            </a:r>
            <a:r>
              <a:rPr lang="en-US" dirty="0" smtClean="0"/>
              <a:t>, Robin, Jeannette, &amp; Chris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0806" y="3132290"/>
            <a:ext cx="7175351" cy="179316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Production Paper Summary</a:t>
            </a:r>
            <a:endParaRPr lang="en-US" sz="3600" dirty="0"/>
          </a:p>
        </p:txBody>
      </p:sp>
      <p:pic>
        <p:nvPicPr>
          <p:cNvPr id="8" name="figure_highlight_something_800_clr.png" descr="/Users/robinhalbert/Documents/Presenter graphics/figure_highlight_something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370" y="2249950"/>
            <a:ext cx="4032044" cy="460805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" name="virti cue deanna.psd" descr="/Users/robinhalbert/Desktop/Jacobsen 2011/Virti-Cue Production files/virti cue deanna.psd"/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876724" y="2352917"/>
            <a:ext cx="3494974" cy="171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2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Animating ‘</a:t>
            </a:r>
            <a:r>
              <a:rPr lang="en-US" dirty="0" err="1" smtClean="0"/>
              <a:t>Jings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8" name="Virti-Cue Tutorial 90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54745" y="731838"/>
            <a:ext cx="4633913" cy="3475037"/>
          </a:xfrm>
        </p:spPr>
      </p:pic>
      <p:sp>
        <p:nvSpPr>
          <p:cNvPr id="4" name="Text Box 7"/>
          <p:cNvSpPr txBox="1"/>
          <p:nvPr/>
        </p:nvSpPr>
        <p:spPr>
          <a:xfrm>
            <a:off x="338420" y="6460516"/>
            <a:ext cx="914400" cy="24622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   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omic Sans MS"/>
                <a:ea typeface="ＭＳ 明朝"/>
                <a:cs typeface="Times New Roman"/>
              </a:rPr>
              <a:t>Back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4F81BD"/>
              </a:solidFill>
              <a:effectLst/>
              <a:latin typeface="Cambria"/>
              <a:ea typeface="ＭＳ 明朝"/>
              <a:cs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6" name="Text Box 7">
              <a:hlinkClick r:id="rId5" action="ppaction://hlinksldjump"/>
            </p:cNvPr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7" name="Picture 6" descr=":TutorialPics:blue_short_shiny_arrow_outline_400_clr.png">
              <a:hlinkClick r:id="rId5" action="ppaction://hlinksldjump"/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40000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465" y="4372168"/>
            <a:ext cx="7104336" cy="1143000"/>
          </a:xfrm>
        </p:spPr>
        <p:txBody>
          <a:bodyPr/>
          <a:lstStyle/>
          <a:p>
            <a:r>
              <a:rPr lang="en-US" dirty="0" smtClean="0"/>
              <a:t>Stop Action Animation</a:t>
            </a:r>
            <a:endParaRPr lang="en-US" dirty="0"/>
          </a:p>
        </p:txBody>
      </p:sp>
      <p:pic>
        <p:nvPicPr>
          <p:cNvPr id="4" name="VirtiCUe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51762" y="731838"/>
            <a:ext cx="4633913" cy="3475037"/>
          </a:xfrm>
        </p:spPr>
      </p:pic>
      <p:grpSp>
        <p:nvGrpSpPr>
          <p:cNvPr id="7" name="Group 6"/>
          <p:cNvGrpSpPr/>
          <p:nvPr/>
        </p:nvGrpSpPr>
        <p:grpSpPr>
          <a:xfrm>
            <a:off x="338420" y="5983131"/>
            <a:ext cx="914400" cy="723606"/>
            <a:chOff x="338420" y="5983131"/>
            <a:chExt cx="914400" cy="723606"/>
          </a:xfrm>
        </p:grpSpPr>
        <p:sp>
          <p:nvSpPr>
            <p:cNvPr id="5" name="Text Box 7"/>
            <p:cNvSpPr txBox="1"/>
            <p:nvPr/>
          </p:nvSpPr>
          <p:spPr>
            <a:xfrm>
              <a:off x="338420" y="6460516"/>
              <a:ext cx="91440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b="1" dirty="0"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   </a:t>
              </a:r>
              <a:r>
                <a:rPr lang="en-US" sz="1600" b="1" dirty="0">
                  <a:ln>
                    <a:solidFill>
                      <a:schemeClr val="tx1"/>
                    </a:solidFill>
                  </a:ln>
                  <a:solidFill>
                    <a:srgbClr val="4F81BD"/>
                  </a:solidFill>
                  <a:effectLst/>
                  <a:latin typeface="Comic Sans MS"/>
                  <a:ea typeface="ＭＳ 明朝"/>
                  <a:cs typeface="Times New Roman"/>
                </a:rPr>
                <a:t>Back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endParaRPr>
            </a:p>
          </p:txBody>
        </p:sp>
        <p:pic>
          <p:nvPicPr>
            <p:cNvPr id="6" name="Picture 5" descr=":TutorialPics:blue_short_shiny_arrow_outline_400_clr.png">
              <a:hlinkClick r:id="rId5" action="ppaction://hlinksldjump"/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3802056">
              <a:off x="505912" y="5903132"/>
              <a:ext cx="532876" cy="692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965406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629" y="4372168"/>
            <a:ext cx="7104336" cy="1143000"/>
          </a:xfrm>
        </p:spPr>
        <p:txBody>
          <a:bodyPr/>
          <a:lstStyle/>
          <a:p>
            <a:r>
              <a:rPr lang="en-US" dirty="0" smtClean="0"/>
              <a:t>Word, Jing, Pinpoint, </a:t>
            </a:r>
            <a:r>
              <a:rPr lang="en-US" dirty="0" err="1" smtClean="0"/>
              <a:t>Camtasia</a:t>
            </a:r>
            <a:r>
              <a:rPr lang="en-US" dirty="0" smtClean="0"/>
              <a:t> – placeholder </a:t>
            </a:r>
            <a:r>
              <a:rPr lang="en-US" dirty="0" err="1" smtClean="0"/>
              <a:t>til</a:t>
            </a:r>
            <a:r>
              <a:rPr lang="en-US" dirty="0" smtClean="0"/>
              <a:t> final is ready</a:t>
            </a:r>
            <a:endParaRPr lang="en-US" dirty="0"/>
          </a:p>
        </p:txBody>
      </p:sp>
      <p:pic>
        <p:nvPicPr>
          <p:cNvPr id="8" name="Camtasia test 2.mov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84949" y="371455"/>
            <a:ext cx="3625850" cy="3475037"/>
          </a:xfrm>
        </p:spPr>
      </p:pic>
    </p:spTree>
    <p:extLst>
      <p:ext uri="{BB962C8B-B14F-4D97-AF65-F5344CB8AC3E}">
        <p14:creationId xmlns:p14="http://schemas.microsoft.com/office/powerpoint/2010/main" val="107490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question red stickman_question_mark_thinking_pc_400_clr.png" descr="/Users/robinhalbert/Documents/Presenter graphics/question red stickman_question_mark_thinking_pc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20" y="917538"/>
            <a:ext cx="4445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70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Social modeling for children with Asperger’s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Direction taken from usability testing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Tutorials to support first-time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Clarify button names</a:t>
            </a:r>
            <a:endParaRPr lang="en-US" dirty="0"/>
          </a:p>
        </p:txBody>
      </p:sp>
      <p:pic>
        <p:nvPicPr>
          <p:cNvPr id="4" name="Usability testing.jpg" descr="/Users/robinhalbert/Desktop/Usability testing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89" y="3454122"/>
            <a:ext cx="2084016" cy="279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7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72889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8689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Animation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Practical considerations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Functional considerations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Attract attention</a:t>
            </a:r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 smtClean="0"/>
              <a:t>Engage learners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Sustain motivation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Reduction of extraneous cognitive load</a:t>
            </a:r>
          </a:p>
        </p:txBody>
      </p:sp>
      <p:pic>
        <p:nvPicPr>
          <p:cNvPr id="5" name="finger up stick_figure_standing_great_idea_400_clr.png" descr="/Users/robinhalbert/Documents/Presenter graphics/finger up stick_figure_standing_great_idea_4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24" y="731520"/>
            <a:ext cx="2798973" cy="407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0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828773"/>
            <a:ext cx="6512511" cy="1143000"/>
          </a:xfrm>
        </p:spPr>
        <p:txBody>
          <a:bodyPr/>
          <a:lstStyle/>
          <a:p>
            <a:r>
              <a:rPr lang="en-US" dirty="0" smtClean="0"/>
              <a:t>Design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0393" y="603098"/>
            <a:ext cx="6400800" cy="409725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Animation – Research is inconclusive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Ayres et al. identify 2 characteristics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Information is transitory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Animations are a series of successive elements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 smtClean="0"/>
              <a:t>To offset these characteristics: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‘tracing’ – leaving information on the screen</a:t>
            </a:r>
          </a:p>
          <a:p>
            <a:pPr lvl="2">
              <a:lnSpc>
                <a:spcPct val="160000"/>
              </a:lnSpc>
            </a:pPr>
            <a:r>
              <a:rPr lang="en-US" dirty="0" smtClean="0"/>
              <a:t>Build in user-control</a:t>
            </a:r>
            <a:endParaRPr lang="en-US" dirty="0"/>
          </a:p>
        </p:txBody>
      </p:sp>
      <p:pic>
        <p:nvPicPr>
          <p:cNvPr id="5" name="undecided figure_confused_800_clr.png" descr="/Users/robinhalbert/Documents/Presenter graphics/undecided figure_confused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632" y="1184320"/>
            <a:ext cx="2510885" cy="33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8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and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Include narration – this is a place holder</a:t>
            </a:r>
            <a:endParaRPr lang="en-US" dirty="0"/>
          </a:p>
        </p:txBody>
      </p:sp>
      <p:pic>
        <p:nvPicPr>
          <p:cNvPr id="4" name="blah stick_figure_blah_blah_blah_500_clr.gif" descr="/Users/robinhalbert/Documents/Presenter graphics/blah stick_figure_blah_blah_blah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90" r="-82290"/>
          <a:stretch>
            <a:fillRect/>
          </a:stretch>
        </p:blipFill>
        <p:spPr>
          <a:xfrm>
            <a:off x="4159326" y="1384086"/>
            <a:ext cx="6091128" cy="330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2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and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Facilitate learning rather than distract</a:t>
            </a:r>
          </a:p>
          <a:p>
            <a:r>
              <a:rPr lang="en-US" dirty="0" smtClean="0"/>
              <a:t>Pick &amp; use 1 or change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This text is for a place holder </a:t>
            </a:r>
            <a:endParaRPr lang="en-US" dirty="0"/>
          </a:p>
        </p:txBody>
      </p:sp>
      <p:pic>
        <p:nvPicPr>
          <p:cNvPr id="4" name="colored_pencils_writing_pc_800_clr.png" descr="/Users/robinhalbert/Documents/Presenter graphics/colored_pencils_writing_pc_800_clr.pn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8" b="10588"/>
          <a:stretch>
            <a:fillRect/>
          </a:stretch>
        </p:blipFill>
        <p:spPr>
          <a:xfrm>
            <a:off x="6532448" y="2745012"/>
            <a:ext cx="2691736" cy="1461228"/>
          </a:xfrm>
          <a:prstGeom prst="rect">
            <a:avLst/>
          </a:prstGeom>
        </p:spPr>
      </p:pic>
      <p:pic>
        <p:nvPicPr>
          <p:cNvPr id="5" name="light_bulb_color_array_800_clr.png" descr="/Users/robinhalbert/Documents/Presenter graphics/light_bulb_color_array_800_clr.png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47" y="385259"/>
            <a:ext cx="2035105" cy="203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44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943668"/>
            <a:ext cx="6512511" cy="1143000"/>
          </a:xfrm>
        </p:spPr>
        <p:txBody>
          <a:bodyPr/>
          <a:lstStyle/>
          <a:p>
            <a:r>
              <a:rPr lang="en-US" dirty="0" smtClean="0"/>
              <a:t>Segment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2707" y="742274"/>
            <a:ext cx="6400800" cy="393629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Episodic nature of memory – Mayes &amp; Roberts (2001) – visual information most salient</a:t>
            </a:r>
          </a:p>
          <a:p>
            <a:r>
              <a:rPr lang="en-US" dirty="0"/>
              <a:t>Optimal web video episode length – Nielsen (2005) - keep it short, less than one minute</a:t>
            </a:r>
          </a:p>
          <a:p>
            <a:r>
              <a:rPr lang="en-US" dirty="0"/>
              <a:t>Google </a:t>
            </a:r>
            <a:r>
              <a:rPr lang="en-US" dirty="0" err="1"/>
              <a:t>Sketchup</a:t>
            </a:r>
            <a:r>
              <a:rPr lang="en-US" dirty="0"/>
              <a:t> and Adobe tutorials – one to eight minute lengths</a:t>
            </a:r>
          </a:p>
          <a:p>
            <a:r>
              <a:rPr lang="en-US" dirty="0"/>
              <a:t>Czerwinski &amp; Horvitz (2002) – let a previous task item fade from memory before introducing a new one</a:t>
            </a:r>
          </a:p>
          <a:p>
            <a:r>
              <a:rPr lang="en-US" dirty="0"/>
              <a:t>An issue of length or amount of information required to perform a task?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4370" y="58787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time juggling.gif" descr="/Users/robinhalbert/Documents/Presenter graphics/time juggling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164" y="1347756"/>
            <a:ext cx="228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8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4786834"/>
            <a:ext cx="7162800" cy="1143000"/>
          </a:xfrm>
        </p:spPr>
        <p:txBody>
          <a:bodyPr/>
          <a:lstStyle/>
          <a:p>
            <a:r>
              <a:rPr lang="en-US" dirty="0" smtClean="0"/>
              <a:t>Assessment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2999" y="731520"/>
            <a:ext cx="6663115" cy="36406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Usability testing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Parallel </a:t>
            </a:r>
            <a:r>
              <a:rPr lang="en-US" dirty="0" smtClean="0"/>
              <a:t>designs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Dynamic animated – with graphics, voice, </a:t>
            </a:r>
            <a:r>
              <a:rPr lang="en-US" dirty="0" smtClean="0"/>
              <a:t>text 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Static graphical/textual presentation?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Test efficacy of learning with mock-up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3-5 Users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Iterative design</a:t>
            </a:r>
          </a:p>
          <a:p>
            <a:endParaRPr lang="en-US" dirty="0"/>
          </a:p>
        </p:txBody>
      </p:sp>
      <p:pic>
        <p:nvPicPr>
          <p:cNvPr id="5" name="comparing big_jars_PA_500_clr.gif" descr="/Users/robinhalbert/Documents/Presenter graphics/comparing big_jars_PA_500_clr.gif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830" y="978676"/>
            <a:ext cx="2955170" cy="375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Learning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Trial 1 </a:t>
            </a:r>
            <a:r>
              <a:rPr lang="en-US" dirty="0" smtClean="0">
                <a:hlinkClick r:id="rId2" action="ppaction://hlinksldjump"/>
              </a:rPr>
              <a:t>– Stop Action Animation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Trial 2 – </a:t>
            </a:r>
            <a:r>
              <a:rPr lang="en-US" dirty="0" smtClean="0">
                <a:hlinkClick r:id="rId3" action="ppaction://hlinksldjump"/>
              </a:rPr>
              <a:t>Animating ‘</a:t>
            </a:r>
            <a:r>
              <a:rPr lang="en-US" dirty="0" err="1" smtClean="0">
                <a:hlinkClick r:id="rId3" action="ppaction://hlinksldjump"/>
              </a:rPr>
              <a:t>Jings</a:t>
            </a:r>
            <a:r>
              <a:rPr lang="en-US" dirty="0" smtClean="0">
                <a:hlinkClick r:id="rId3" action="ppaction://hlinksldjump"/>
              </a:rPr>
              <a:t>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Trial </a:t>
            </a:r>
            <a:r>
              <a:rPr lang="en-US" dirty="0" smtClean="0">
                <a:hlinkClick r:id="rId4" action="ppaction://hlinksldjump"/>
              </a:rPr>
              <a:t>3 … Word, </a:t>
            </a:r>
            <a:r>
              <a:rPr lang="en-US" dirty="0" smtClean="0">
                <a:hlinkClick r:id="rId4" action="ppaction://hlinksldjump"/>
              </a:rPr>
              <a:t>Jing, PinPoint, Camtasia - </a:t>
            </a:r>
            <a:r>
              <a:rPr lang="en-US" dirty="0" smtClean="0">
                <a:hlinkClick r:id="rId4" action="ppaction://hlinksldjump"/>
              </a:rPr>
              <a:t>final</a:t>
            </a:r>
            <a:r>
              <a:rPr lang="en-US" dirty="0" smtClean="0">
                <a:hlinkClick r:id="rId4" action="ppaction://hlinksldjump"/>
              </a:rPr>
              <a:t>? </a:t>
            </a:r>
            <a:endParaRPr lang="en-US" dirty="0"/>
          </a:p>
        </p:txBody>
      </p:sp>
      <p:pic>
        <p:nvPicPr>
          <p:cNvPr id="5" name="idea smart_stick_idea_pc_400_clr.png" descr="/Users/robinhalbert/Documents/Presenter graphics/idea smart_stick_idea_pc_400_clr.png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19" y="2625647"/>
            <a:ext cx="2326794" cy="463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8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Custom 6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000100"/>
      </a:hlink>
      <a:folHlink>
        <a:srgbClr val="000102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312</TotalTime>
  <Words>299</Words>
  <Application>Microsoft Macintosh PowerPoint</Application>
  <PresentationFormat>On-screen Show (4:3)</PresentationFormat>
  <Paragraphs>56</Paragraphs>
  <Slides>13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Slipstream</vt:lpstr>
      <vt:lpstr> Production Paper Summary</vt:lpstr>
      <vt:lpstr>Background</vt:lpstr>
      <vt:lpstr>Design Decisions</vt:lpstr>
      <vt:lpstr>Design Decisions</vt:lpstr>
      <vt:lpstr>Voice and Text</vt:lpstr>
      <vt:lpstr>Colour and Graphics</vt:lpstr>
      <vt:lpstr>Segment Length</vt:lpstr>
      <vt:lpstr>Assessment of Learning</vt:lpstr>
      <vt:lpstr>Our Learning Application</vt:lpstr>
      <vt:lpstr>Animating ‘Jings’</vt:lpstr>
      <vt:lpstr>Stop Action Animation</vt:lpstr>
      <vt:lpstr>Word, Jing, Pinpoint, Camtasia – placeholder til final is ready</vt:lpstr>
      <vt:lpstr>Questions?</vt:lpstr>
    </vt:vector>
  </TitlesOfParts>
  <Manager/>
  <Company>CBE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Production Paper Summary</dc:title>
  <dc:subject/>
  <dc:creator>Robin Halbert</dc:creator>
  <cp:keywords/>
  <dc:description/>
  <cp:lastModifiedBy>Robin Halbert</cp:lastModifiedBy>
  <cp:revision>23</cp:revision>
  <dcterms:created xsi:type="dcterms:W3CDTF">2011-02-22T17:13:32Z</dcterms:created>
  <dcterms:modified xsi:type="dcterms:W3CDTF">2011-02-24T04:44:09Z</dcterms:modified>
  <cp:category/>
</cp:coreProperties>
</file>